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5fa8003379407c" /><Relationship Type="http://schemas.openxmlformats.org/officeDocument/2006/relationships/extended-properties" Target="/docProps/app.xml" Id="R33c75fc745de4d2b" /><Relationship Type="http://schemas.openxmlformats.org/officeDocument/2006/relationships/officeDocument" Target="/ppt/presentation.xml" Id="Rbbe92052c94b40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b60c6951f44458"/>
  </p:sldMasterIdLst>
  <p:notesMasterIdLst>
    <p:notesMasterId xmlns:r="http://schemas.openxmlformats.org/officeDocument/2006/relationships" r:id="R8a1ada9bf4874401"/>
  </p:notesMasterIdLst>
  <p:sldIdLst>
    <p:sldId xmlns:r="http://schemas.openxmlformats.org/officeDocument/2006/relationships" id="256" r:id="Rbdde4cac40c64f0d"/>
    <p:sldId xmlns:r="http://schemas.openxmlformats.org/officeDocument/2006/relationships" id="257" r:id="R31a57390c4f345f3"/>
    <p:sldId xmlns:r="http://schemas.openxmlformats.org/officeDocument/2006/relationships" id="258" r:id="R5e6dc9969b6640e4"/>
    <p:sldId xmlns:r="http://schemas.openxmlformats.org/officeDocument/2006/relationships" id="259" r:id="Ra25d7b7812ac4778"/>
    <p:sldId xmlns:r="http://schemas.openxmlformats.org/officeDocument/2006/relationships" id="260" r:id="R4c4cb7fc2a0449b5"/>
    <p:sldId xmlns:r="http://schemas.openxmlformats.org/officeDocument/2006/relationships" id="261" r:id="R4f855433818b4113"/>
    <p:sldId xmlns:r="http://schemas.openxmlformats.org/officeDocument/2006/relationships" id="262" r:id="R1801806b60db4ca9"/>
    <p:sldId xmlns:r="http://schemas.openxmlformats.org/officeDocument/2006/relationships" id="263" r:id="R359e43b741da4001"/>
    <p:sldId xmlns:r="http://schemas.openxmlformats.org/officeDocument/2006/relationships" id="264" r:id="R05a2026352e1484e"/>
    <p:sldId xmlns:r="http://schemas.openxmlformats.org/officeDocument/2006/relationships" id="265" r:id="Rf1cf3b8ecd3942ea"/>
    <p:sldId xmlns:r="http://schemas.openxmlformats.org/officeDocument/2006/relationships" id="266" r:id="R6c82f56ecffd436d"/>
    <p:sldId xmlns:r="http://schemas.openxmlformats.org/officeDocument/2006/relationships" id="267" r:id="Rd9f76379467842f1"/>
    <p:sldId xmlns:r="http://schemas.openxmlformats.org/officeDocument/2006/relationships" id="268" r:id="Rd6dc8bf60c254b06"/>
    <p:sldId xmlns:r="http://schemas.openxmlformats.org/officeDocument/2006/relationships" id="269" r:id="R725725097a4c46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e2c142fed5427a" /><Relationship Type="http://schemas.openxmlformats.org/officeDocument/2006/relationships/slideMaster" Target="/ppt/slideMasters/slideMaster1.xml" Id="R1ab60c6951f44458" /><Relationship Type="http://schemas.openxmlformats.org/officeDocument/2006/relationships/notesMaster" Target="/ppt/notesMasters/notesMaster1.xml" Id="R8a1ada9bf4874401" /><Relationship Type="http://schemas.openxmlformats.org/officeDocument/2006/relationships/presProps" Target="/ppt/presProps.xml" Id="R83304d29f7024600" /><Relationship Type="http://schemas.openxmlformats.org/officeDocument/2006/relationships/tableStyles" Target="/ppt/tableStyles.xml" Id="R88c041c63f8341e9" /><Relationship Type="http://schemas.openxmlformats.org/officeDocument/2006/relationships/slide" Target="/ppt/slides/slide1.xml" Id="Rbdde4cac40c64f0d" /><Relationship Type="http://schemas.openxmlformats.org/officeDocument/2006/relationships/slide" Target="/ppt/slides/slide2.xml" Id="R31a57390c4f345f3" /><Relationship Type="http://schemas.openxmlformats.org/officeDocument/2006/relationships/slide" Target="/ppt/slides/slide3.xml" Id="R5e6dc9969b6640e4" /><Relationship Type="http://schemas.openxmlformats.org/officeDocument/2006/relationships/slide" Target="/ppt/slides/slide4.xml" Id="Ra25d7b7812ac4778" /><Relationship Type="http://schemas.openxmlformats.org/officeDocument/2006/relationships/slide" Target="/ppt/slides/slide5.xml" Id="R4c4cb7fc2a0449b5" /><Relationship Type="http://schemas.openxmlformats.org/officeDocument/2006/relationships/slide" Target="/ppt/slides/slide6.xml" Id="R4f855433818b4113" /><Relationship Type="http://schemas.openxmlformats.org/officeDocument/2006/relationships/slide" Target="/ppt/slides/slide7.xml" Id="R1801806b60db4ca9" /><Relationship Type="http://schemas.openxmlformats.org/officeDocument/2006/relationships/slide" Target="/ppt/slides/slide8.xml" Id="R359e43b741da4001" /><Relationship Type="http://schemas.openxmlformats.org/officeDocument/2006/relationships/slide" Target="/ppt/slides/slide9.xml" Id="R05a2026352e1484e" /><Relationship Type="http://schemas.openxmlformats.org/officeDocument/2006/relationships/slide" Target="/ppt/slides/slide10.xml" Id="Rf1cf3b8ecd3942ea" /><Relationship Type="http://schemas.openxmlformats.org/officeDocument/2006/relationships/slide" Target="/ppt/slides/slide11.xml" Id="R6c82f56ecffd436d" /><Relationship Type="http://schemas.openxmlformats.org/officeDocument/2006/relationships/slide" Target="/ppt/slides/slide12.xml" Id="Rd9f76379467842f1" /><Relationship Type="http://schemas.openxmlformats.org/officeDocument/2006/relationships/slide" Target="/ppt/slides/slide13.xml" Id="Rd6dc8bf60c254b06" /><Relationship Type="http://schemas.openxmlformats.org/officeDocument/2006/relationships/slide" Target="/ppt/slides/slide14.xml" Id="R725725097a4c46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68ea768f5246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a505ea8d634cca" /><Relationship Type="http://schemas.openxmlformats.org/officeDocument/2006/relationships/notesMaster" Target="/ppt/notesMasters/notesMaster1.xml" Id="R4b157cea987546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4888d0c68b4d13" /><Relationship Type="http://schemas.openxmlformats.org/officeDocument/2006/relationships/notesMaster" Target="/ppt/notesMasters/notesMaster1.xml" Id="Rc346459c2c374f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0b6c58b85a4067" /><Relationship Type="http://schemas.openxmlformats.org/officeDocument/2006/relationships/notesMaster" Target="/ppt/notesMasters/notesMaster1.xml" Id="Ra2e5b775cfa34f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a74fdb30b743fd" /><Relationship Type="http://schemas.openxmlformats.org/officeDocument/2006/relationships/notesMaster" Target="/ppt/notesMasters/notesMaster1.xml" Id="R16ce590718174e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7dab802692416e" /><Relationship Type="http://schemas.openxmlformats.org/officeDocument/2006/relationships/notesMaster" Target="/ppt/notesMasters/notesMaster1.xml" Id="Rcb31bca995eb4e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1659d8947f4cfe" /><Relationship Type="http://schemas.openxmlformats.org/officeDocument/2006/relationships/notesMaster" Target="/ppt/notesMasters/notesMaster1.xml" Id="Ra754551969214e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e1e49756d745d5" /><Relationship Type="http://schemas.openxmlformats.org/officeDocument/2006/relationships/notesMaster" Target="/ppt/notesMasters/notesMaster1.xml" Id="R669a2f3ca94441b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2bd8786d554f34" /><Relationship Type="http://schemas.openxmlformats.org/officeDocument/2006/relationships/notesMaster" Target="/ppt/notesMasters/notesMaster1.xml" Id="R59a5f834376546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1cca14fa034b8f" /><Relationship Type="http://schemas.openxmlformats.org/officeDocument/2006/relationships/notesMaster" Target="/ppt/notesMasters/notesMaster1.xml" Id="R6f7247fad3164e1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d6880ca26246fb" /><Relationship Type="http://schemas.openxmlformats.org/officeDocument/2006/relationships/notesMaster" Target="/ppt/notesMasters/notesMaster1.xml" Id="R9e1da6459a3e44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772ed5f1b0416c" /><Relationship Type="http://schemas.openxmlformats.org/officeDocument/2006/relationships/notesMaster" Target="/ppt/notesMasters/notesMaster1.xml" Id="R2217bc31b8d045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38510baa6f54bc2" /><Relationship Type="http://schemas.openxmlformats.org/officeDocument/2006/relationships/notesMaster" Target="/ppt/notesMasters/notesMaster1.xml" Id="Re25a847b0f43487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80fc564043c4ce9" /><Relationship Type="http://schemas.openxmlformats.org/officeDocument/2006/relationships/notesMaster" Target="/ppt/notesMasters/notesMaster1.xml" Id="Rc3f86c0ff71242c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27560baf43a4085" /><Relationship Type="http://schemas.openxmlformats.org/officeDocument/2006/relationships/notesMaster" Target="/ppt/notesMasters/notesMaster1.xml" Id="R89be83ffbaac45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poster sources. Fandango Till. IMP Awards Killers of the Flower Moon. GFD Film Library 12 Years a Slave.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ca8bddc4ae4c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099bd572184041" /><Relationship Type="http://schemas.openxmlformats.org/officeDocument/2006/relationships/slideLayout" Target="/ppt/slideLayouts/slideLayout1.xml" Id="R60b049160d0a43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b049160d0a43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17fdccca04aa9" /><Relationship Type="http://schemas.openxmlformats.org/officeDocument/2006/relationships/image" Target="/ppt/media/image.png" Id="R7de4c4b8a3fb466d" /><Relationship Type="http://schemas.openxmlformats.org/officeDocument/2006/relationships/notesSlide" Target="/ppt/notesSlides/notesSlide1.xml" Id="R236fe1900be140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8d26d119f94005" /><Relationship Type="http://schemas.openxmlformats.org/officeDocument/2006/relationships/image" Target="/ppt/media/image2.png" Id="Ra5cde3030ffe406a" /><Relationship Type="http://schemas.openxmlformats.org/officeDocument/2006/relationships/notesSlide" Target="/ppt/notesSlides/notesSlide2.xml" Id="Re45ea63fc24345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1192f77d34397" /><Relationship Type="http://schemas.openxmlformats.org/officeDocument/2006/relationships/image" Target="/ppt/media/image.jpeg" Id="Rcb46392547f54e49" /><Relationship Type="http://schemas.openxmlformats.org/officeDocument/2006/relationships/notesSlide" Target="/ppt/notesSlides/notesSlide3.xml" Id="Rf36229b24f8d4b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513a48e4d043b7" /><Relationship Type="http://schemas.openxmlformats.org/officeDocument/2006/relationships/image" Target="/ppt/media/image3.png" Id="R3649e8da5be94bfb" /><Relationship Type="http://schemas.openxmlformats.org/officeDocument/2006/relationships/notesSlide" Target="/ppt/notesSlides/notesSlide4.xml" Id="R799806ea4a7a46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499a8fbaa431d" /><Relationship Type="http://schemas.openxmlformats.org/officeDocument/2006/relationships/image" Target="/ppt/media/image4.png" Id="Ree5cd90396074875" /><Relationship Type="http://schemas.openxmlformats.org/officeDocument/2006/relationships/notesSlide" Target="/ppt/notesSlides/notesSlide5.xml" Id="R1b85427208ff45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a528ce84e46f4" /><Relationship Type="http://schemas.openxmlformats.org/officeDocument/2006/relationships/image" Target="/ppt/media/image5.png" Id="Ra68e1d8cdc9c48ce" /><Relationship Type="http://schemas.openxmlformats.org/officeDocument/2006/relationships/notesSlide" Target="/ppt/notesSlides/notesSlide6.xml" Id="R3f5d4c32299f48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620a9cc9494a4f" /><Relationship Type="http://schemas.openxmlformats.org/officeDocument/2006/relationships/image" Target="/ppt/media/image6.png" Id="R31a0893671ad421a" /><Relationship Type="http://schemas.openxmlformats.org/officeDocument/2006/relationships/notesSlide" Target="/ppt/notesSlides/notesSlide7.xml" Id="R6015baf7b1ef40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02b17d1474df4" /><Relationship Type="http://schemas.openxmlformats.org/officeDocument/2006/relationships/image" Target="/ppt/media/image2.jpeg" Id="R062e96c76dea4035" /><Relationship Type="http://schemas.openxmlformats.org/officeDocument/2006/relationships/image" Target="/ppt/media/image3.jpeg" Id="R882fc1977d794ccd" /><Relationship Type="http://schemas.openxmlformats.org/officeDocument/2006/relationships/image" Target="/ppt/media/image4.jpeg" Id="Rea0033b680ce4d39" /><Relationship Type="http://schemas.openxmlformats.org/officeDocument/2006/relationships/image" Target="/ppt/media/image7.png" Id="Rc8d2d00b890c4985" /><Relationship Type="http://schemas.openxmlformats.org/officeDocument/2006/relationships/notesSlide" Target="/ppt/notesSlides/notesSlide8.xml" Id="R8df7e5852d6c400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d03c4e8464f9b" /><Relationship Type="http://schemas.openxmlformats.org/officeDocument/2006/relationships/image" Target="/ppt/media/image5.jpeg" Id="Rb56177b8935d4d13" /><Relationship Type="http://schemas.openxmlformats.org/officeDocument/2006/relationships/image" Target="/ppt/media/image8.png" Id="Re3b8e6859f3c47bb" /><Relationship Type="http://schemas.openxmlformats.org/officeDocument/2006/relationships/image" Target="/ppt/media/image9.png" Id="Rb449a5fa1d5d40ec" /><Relationship Type="http://schemas.openxmlformats.org/officeDocument/2006/relationships/notesSlide" Target="/ppt/notesSlides/notesSlide9.xml" Id="Rfd66644e3f6f4b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82e81281a8429e" /><Relationship Type="http://schemas.openxmlformats.org/officeDocument/2006/relationships/image" Target="/ppt/media/image10.png" Id="R63c56b6168664889" /><Relationship Type="http://schemas.openxmlformats.org/officeDocument/2006/relationships/notesSlide" Target="/ppt/notesSlides/notesSlide10.xml" Id="Rb38ea9e5398e49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926447829429b" /><Relationship Type="http://schemas.openxmlformats.org/officeDocument/2006/relationships/image" Target="/ppt/media/image11.png" Id="R8ecde3448d6a42bb" /><Relationship Type="http://schemas.openxmlformats.org/officeDocument/2006/relationships/notesSlide" Target="/ppt/notesSlides/notesSlide11.xml" Id="Rc537ee3ffdaf455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f95b1298d4f5e" /><Relationship Type="http://schemas.openxmlformats.org/officeDocument/2006/relationships/image" Target="/ppt/media/image12.png" Id="R3e16983c3a0f4f68" /><Relationship Type="http://schemas.openxmlformats.org/officeDocument/2006/relationships/notesSlide" Target="/ppt/notesSlides/notesSlide12.xml" Id="Rda91ae1642d646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00a17588c644b1" /><Relationship Type="http://schemas.openxmlformats.org/officeDocument/2006/relationships/image" Target="/ppt/media/image6.jpeg" Id="Racc65d8e6b7043c8" /><Relationship Type="http://schemas.openxmlformats.org/officeDocument/2006/relationships/notesSlide" Target="/ppt/notesSlides/notesSlide13.xml" Id="R8cb7f5229eb84d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5a7e77e3a45c6" /><Relationship Type="http://schemas.openxmlformats.org/officeDocument/2006/relationships/image" Target="/ppt/media/image13.png" Id="Rc5d2407b624d4e9e" /><Relationship Type="http://schemas.openxmlformats.org/officeDocument/2006/relationships/notesSlide" Target="/ppt/notesSlides/notesSlide14.xml" Id="Rdd4138f7dd1544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e4c4b8a3fb466d"/>
          <a:srcRect xmlns:a="http://schemas.openxmlformats.org/drawingml/2006/main" l="3505" t="0" r="35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E14D7-2BDC-47A2-9728-2E07DAF1F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095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0C0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73EC8A-65B2-4297-9BA4-B63F90A1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00150"/>
            <a:ext cx="4000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TREE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6D054-F00A-4755-AE0F-EA38973F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MAUD 1898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A0A875-18F3-4EF0-B6BB-783D8C59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3857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E8E1D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8E1D7"/>
                </a:solidFill>
                <a:latin typeface="DejaVu Sans"/>
                <a:ea typeface="DejaVu Sans"/>
                <a:cs typeface="DejaVu Sans"/>
              </a:rPr>
              <a:t>A historical thriller inspired by a documented Oklahoma tragedy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028FB-C91A-4F44-B497-420F91D6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Feature film with limited series potential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44C8C-93A8-499B-BEA1-BBD8B3D9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9B1A7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9B1A7"/>
                </a:solidFill>
                <a:latin typeface="DejaVu Sans"/>
                <a:ea typeface="DejaVu Sans"/>
                <a:cs typeface="DejaVu Sans"/>
              </a:rPr>
              <a:t>Based on a true story</a:t>
            </a:r>
          </a:p>
        </p:txBody>
      </p:sp>
    </p:spTree>
    <p:extLst>
      <p:ext uri="{BB962C8B-B14F-4D97-AF65-F5344CB8AC3E}">
        <p14:creationId xmlns:p14="http://schemas.microsoft.com/office/powerpoint/2010/main" val="20347595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197C2-B794-400D-ABD2-09674004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WHAT IS THE TREE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D1CF1-2CF5-4BC1-95B1-2C310DE1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A true crime story that becomes a fight over memory.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6F1CFC-0369-4FE9-9A8C-1A93EC45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cde3030ffe406a"/>
          <a:srcRect xmlns:a="http://schemas.openxmlformats.org/drawingml/2006/main" l="15512" t="0" r="1551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1619250"/>
            <a:ext cx="5715000" cy="43338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77285-85E8-422B-8BB8-08BBAFB3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485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LOGLINE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48AC0-9926-411C-81A0-D13481C2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After a killing in Oklahoma Territory triggers false accusations and mob violence, a modern discovery forces two Seminole teenagers to confront the record their town buried and the family memory that never disappeared.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3C893-1826-40EA-B616-EE06BD5E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24375"/>
            <a:ext cx="485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FORMAT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321C43-1767-41DA-9E42-600D269C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48225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feature length historical thriller with a present day frame and limited series potential.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7427D8-648C-454B-AD93-0C16D303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CE748F-27C0-430C-9530-3F7EABA0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943091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3EE55E-84C8-4DFA-9C39-9249A60F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DOCUMENTED FOUNDATION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BB8D89-047F-4594-BBA3-C7F4E1ED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5486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film begins with the record and dramatizes with discipline.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EF25F-6427-4F65-868F-BD9A49F0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46392547f54e49"/>
          <a:srcRect xmlns:a="http://schemas.openxmlformats.org/drawingml/2006/main" l="0" t="21782" r="0" b="217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714500"/>
            <a:ext cx="4810125" cy="3619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A36E1C-B547-4AEC-AFDF-D9A98997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762125"/>
            <a:ext cx="523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1898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C04E4B-539F-4D28-A6E7-07C1A8F4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85975"/>
            <a:ext cx="5238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Mary Leard is murdered outside the rural home where her family is living. Accusations spread through the community. Lincoln McGeisey and Palmer Sampson become the targets of a mob.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AA8EF-B4A9-4297-9AD3-43B758A3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23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AFTERMATH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A555C8-4493-4403-9B49-2F74667F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181475"/>
            <a:ext cx="5238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Federal investigation, press accounts and Seminole Nation records leave a trail. The truth survives in fragments while the violence reshapes every family connected to 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E57C68-1D60-46EC-89E8-5E9DCE41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403DB3-1D63-4C01-A595-E690BA3E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6962400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BBFAA9-C90F-4F31-8D80-505DD13CB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STORY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7A859-7E6B-4BD7-B5D7-94A341BD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Two timelines lead to the same wound.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E3B39-4446-4CCB-AD68-68302FB2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9e8da5be94bfb"/>
          <a:srcRect xmlns:a="http://schemas.openxmlformats.org/drawingml/2006/main" l="12892" t="0" r="128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19250"/>
            <a:ext cx="5715000" cy="43338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90E8B8-A7A3-4C61-9F48-BF35C5F1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809750"/>
            <a:ext cx="442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PAST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4F473-1B3B-4A33-94B3-59BEC14EC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133600"/>
            <a:ext cx="4429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murder, the accusations, the pursuit and the mob unfold in exact sequence as fear replaces evidence.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FDC117-863C-4169-A1CF-566F1602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857625"/>
            <a:ext cx="4429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PRESENT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9AFDCE-C9E0-42B2-A3F9-6E1B60DF6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181475"/>
            <a:ext cx="4429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Rebecca and Lee find an object tied to Maud in 1898. Their search turns a family mystery into a confrontation with the official record.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A03D70-9DB9-475C-A180-043C9E9EB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F6800E-DFEF-484A-BBFB-83C75A8D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262770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3EF9B0-623C-49B7-9F61-2FFE7EDF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MARY AND LINCOLN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7CBA1-4C49-4D85-92BF-7EBD1710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human cost comes before the history lesson.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24ADB7-4663-4927-83CD-DC3C5162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cd90396074875"/>
          <a:srcRect xmlns:a="http://schemas.openxmlformats.org/drawingml/2006/main" l="11110" t="0" r="111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66875"/>
            <a:ext cx="5857875" cy="423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CAAE8-14D7-4189-9515-7F203CA9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95262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MARY LEARD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9C837F-2776-44B4-B067-4088946E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276475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wife and mother whose death becomes the spark for accusations that move faster than proof.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30ED9-A425-478D-BFAA-37824693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71475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LINCOLN MCGEISEY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7C649-6777-47EA-8494-4A7D7593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3860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young Seminole man trapped inside a story that others decide to tell about him. His flight and capture drive the historical timeline.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29AE6F-FCDD-4E62-A3E4-77AD8493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8A30DC-70ED-4066-837D-EC4715BB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8135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6D05C4-3370-4734-8D4A-9903FC39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REBECCA AND LEE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EA521B-C245-46DC-A3E3-646CEF4F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4417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present day story gives the audience a way into the record.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DFFF1-1B77-49CB-911F-63094D8F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e1d8cdc9c48ce"/>
          <a:srcRect xmlns:a="http://schemas.openxmlformats.org/drawingml/2006/main" l="12058" t="0" r="1205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66875"/>
            <a:ext cx="5715000" cy="423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8F27B-FD4D-4054-969A-6BC26133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952625"/>
            <a:ext cx="433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REBECCA JAMES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B30BAA-EE68-45CC-A0A1-E5F0A61D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76475"/>
            <a:ext cx="4333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present day investigator whose discovery of a pen holder engraved with The Tree and Maud 1898 opens the buried story.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9E43C-A4D7-4616-B91E-E176F85A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857625"/>
            <a:ext cx="433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LEE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13324-6701-489F-8769-4EBE0110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81475"/>
            <a:ext cx="4333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Rebecca’s companion in the search. Their questions connect public history with family memory and force the town to look again.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580F17-5B2C-451F-847F-0E6D614C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31170-A4F6-4759-BA7F-2F06C4FB9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385392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12A457-4A95-4666-9187-174490E3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PEOPLE AROUND THE 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882E87-4881-489C-A976-4CC589C5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Every choice moves the story closer to the mob.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3B279C-B1A5-4F31-8E34-9543E380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a0893671ad421a"/>
          <a:srcRect xmlns:a="http://schemas.openxmlformats.org/drawingml/2006/main" l="17117" t="0" r="171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66875"/>
            <a:ext cx="4953000" cy="423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AFC512-FF68-440E-B239-20DB0489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666875"/>
            <a:ext cx="504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GEORGE PETTIFER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D59221-06A0-4226-B7E2-1014467C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99072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messenger who tells Julius that something has happened to Mary.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C1114-0092-4BFB-81E2-46AF9A5C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57500"/>
            <a:ext cx="504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PALMER SAMPSON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928030-71B4-47F8-B577-AEBE0E68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81350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second Seminole man swept into the accusations and the violence that follows.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CA929D-32F1-4BB8-AFDD-ABD72268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48125"/>
            <a:ext cx="504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INVESTIGATORS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773D91-D124-42F6-AE9C-58DDCD38A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3719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Marshal Thompson and the federal inquiry expose the distance between rumor, newspaper certainty and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FE46D3-AF8C-4845-835A-900B5CC8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41D8A0-F730-4740-B7A1-08984916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577141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61306E-474B-469A-8F8F-FDDB1FBF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MOOD AND TONE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D27233-82CF-4F78-B4D9-0B908E7C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Historical suspense with emotional restraint.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A5C997-85FE-45FD-9312-F5BC98B3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2e96c76dea4035"/>
          <a:stretch xmlns:a="http://schemas.openxmlformats.org/drawingml/2006/main"/>
        </p:blipFill>
        <p:spPr>
          <a:xfrm xmlns:a="http://schemas.openxmlformats.org/drawingml/2006/main">
            <a:off x="706584" y="1714500"/>
            <a:ext cx="1930107" cy="2857500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2fc1977d794ccd"/>
          <a:stretch xmlns:a="http://schemas.openxmlformats.org/drawingml/2006/main"/>
        </p:blipFill>
        <p:spPr>
          <a:xfrm xmlns:a="http://schemas.openxmlformats.org/drawingml/2006/main">
            <a:off x="3203258" y="1714500"/>
            <a:ext cx="1927860" cy="2857500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0033b680ce4d39"/>
          <a:stretch xmlns:a="http://schemas.openxmlformats.org/drawingml/2006/main"/>
        </p:blipFill>
        <p:spPr>
          <a:xfrm xmlns:a="http://schemas.openxmlformats.org/drawingml/2006/main">
            <a:off x="5705475" y="1714500"/>
            <a:ext cx="1914525" cy="2857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B3FB6C-ABDB-4D41-B545-F48C02CF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62500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TILL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81CE03-5F8A-470A-8928-2D0A650E8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86350"/>
            <a:ext cx="2238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Family grief gives history an immediate human center.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34F49B-77BE-46FB-9DA9-F9B357C0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762500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KILLERS OF THE FLOWER MOON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BB9EA-A9F7-4FBC-949B-F871E06C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086350"/>
            <a:ext cx="2238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criminal record reveals the system surrounding the violence.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9AE5D9-B624-4EC2-9A6E-C57682BC4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762500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12 YEARS A SLAVE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CB674-6C36-4175-9C76-D3C7038D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086350"/>
            <a:ext cx="2238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Historical detail stays grounded in personal survival.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2d00b890c4985"/>
          <a:srcRect xmlns:a="http://schemas.openxmlformats.org/drawingml/2006/main" l="26441" t="0" r="264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91500" y="1714500"/>
            <a:ext cx="3429000" cy="40957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5DAA88-584A-4029-95A7-D49451D5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10CD30-C709-471E-B90F-F00503A8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228808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4531DF-B193-470A-842B-0878A84B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VISUAL LANGUAGE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70F254-F52F-408B-9260-424F67812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2196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past feels immediate without turning violence into spectacle.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1FA6D-6726-4DB2-997B-95E4311E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177b8935d4d13"/>
          <a:srcRect xmlns:a="http://schemas.openxmlformats.org/drawingml/2006/main" l="25893" t="0" r="2589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714500"/>
            <a:ext cx="3429000" cy="4000500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b8e6859f3c47bb"/>
          <a:srcRect xmlns:a="http://schemas.openxmlformats.org/drawingml/2006/main" l="25880" t="0" r="258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33875" y="1714500"/>
            <a:ext cx="3429000" cy="4000500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9a5fa1d5d40ec"/>
          <a:srcRect xmlns:a="http://schemas.openxmlformats.org/drawingml/2006/main" l="25344" t="0" r="253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15300" y="1714500"/>
            <a:ext cx="3505200" cy="4000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7FC51-F717-46FE-A1E0-A5B3E372D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53125"/>
            <a:ext cx="1104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DC6B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CDC6BC"/>
                </a:solidFill>
                <a:latin typeface="DejaVu Sans"/>
                <a:ea typeface="DejaVu Sans"/>
                <a:cs typeface="DejaVu Sans"/>
              </a:rPr>
              <a:t>Firelight marks the violence. Empty streets carry the fear. The ruined home shows what remained after the mob moved 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90D8E-2F22-4B64-B64C-DF85BA64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633429-EAFD-4EAE-A39B-65C372AD6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58074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2D608E-93C5-4CEB-91F3-739F819B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AUDIENCE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005E9A-D57B-46C0-9DC6-4697CAF9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A regional story with national historical reach.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11DBF-AED8-4F13-AE39-52F10DC6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0BCA70-8554-4190-BA8D-B39C7D28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485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PRIMARY AUDIENCE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9E0A3B-96AA-44E1-89E6-3D5BDC3E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Adults who support historical drama, true crime and stories about race, law and contested memory.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761EF-53A1-4BD6-9A17-6ACFCDB4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14750"/>
            <a:ext cx="485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COMMUNITY AUDIENCE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0C0B2-8808-4891-9613-3EFCD19B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38600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Viewers connected to Oklahoma history, Seminole history, African American history and family research.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56b6168664889"/>
          <a:srcRect xmlns:a="http://schemas.openxmlformats.org/drawingml/2006/main" l="12058" t="0" r="1205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1666875"/>
            <a:ext cx="5715000" cy="423862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88C477-23D5-4336-8C60-51D773E0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C7D83D-3EC0-4EC8-B043-0C8BABF0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147911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29363C-2743-4CCE-A787-0A44D291D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PRODUCTION APPROACH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B181A-4071-485B-8E62-EE79E292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A disciplined independent period production.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778CFD-CCF1-4EA8-B3D7-74A6C279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de3448d6a42bb"/>
          <a:srcRect xmlns:a="http://schemas.openxmlformats.org/drawingml/2006/main" l="13639" t="0" r="136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66875"/>
            <a:ext cx="5476875" cy="423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73DD6-6300-495E-B7EE-1E8313AC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09750"/>
            <a:ext cx="466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BUILD THE WORLD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4F442-6106-41E6-89BD-F9A00994E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33600"/>
            <a:ext cx="4667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limited number of period locations, controlled crowd days and a consistent visual plan keep the production focused.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BACCA-1300-4755-9F8C-80294016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57625"/>
            <a:ext cx="466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PROTECT THE HISTORY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1BC66-1D8A-47A2-A504-D14DD7B4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81475"/>
            <a:ext cx="4667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Research review, cultural consultation and clear separation between documented fact and dramatized private moments guide the screenplay and production.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82C02-D61A-4042-BC66-A6C958334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817147-66FA-4625-AFA3-9A5828A0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4916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5B97E-DE34-44B2-8626-2A7D0160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DEVELOPMENT 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82A8C7-DD70-4DF7-A0BF-8B6AF8ED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78947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package grows from a researched screenplay and a clear visual plan.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E23291-D7F3-452E-B37F-7A0D62044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69FF5-5320-4F1B-8E03-D074F7BE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62125"/>
            <a:ext cx="4905375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17151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4C2956-5F69-4610-86FA-C0B939D54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431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FEATURE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7F422D-FED1-4433-A6DE-7CAB157A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$5M to $9M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A87B81-698C-414F-8C9E-797EC3B28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0C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D8D0C6"/>
                </a:solidFill>
                <a:latin typeface="DejaVu Sans"/>
                <a:ea typeface="DejaVu Sans"/>
                <a:cs typeface="DejaVu Sans"/>
              </a:rPr>
              <a:t>Working development range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E459F6-CFF8-4026-96E0-6A283DDD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52875"/>
            <a:ext cx="4048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BEB6AC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EB6AC"/>
                </a:solidFill>
                <a:latin typeface="DejaVu Sans"/>
                <a:ea typeface="DejaVu Sans"/>
                <a:cs typeface="DejaVu Sans"/>
              </a:rPr>
              <a:t>Final budget follows the locked screenplay, location plan and department estimates.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6983c3a0f4f68"/>
          <a:srcRect xmlns:a="http://schemas.openxmlformats.org/drawingml/2006/main" l="4368" t="0" r="43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1762125"/>
            <a:ext cx="5715000" cy="35242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F50CD6-BFDE-4AC9-906F-E422C8A7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8D972-637A-4925-871E-2F6538F69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3339937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00724-CD16-4B47-B58D-B0949834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WHY THIS FILM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AA62F2-4458-49DD-BB02-9DF90681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5436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record exists. The story has not reached the screen.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9036D4-FF66-49EE-867D-5ECAD78AD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884B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65d8e6b7043c8"/>
          <a:srcRect xmlns:a="http://schemas.openxmlformats.org/drawingml/2006/main" l="17135" t="0" r="171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66875"/>
            <a:ext cx="4953000" cy="423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AFD16-985E-4B97-9E20-C86EB02F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952625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OPPORTUNITY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28A7D1-A4F1-46F2-B5C8-EDB88E53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76475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film brings a little known Oklahoma case into a character driven mystery that can reach historical drama viewers, true crime audiences and communities whose family histories rarely receive this scale of attention.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90A96E-5CF5-459E-937A-9C65C4EF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29125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RESPONSIBILITY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0A5FE2-C8E0-4036-9BCB-FE2BE350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752975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production must earn trust through research, restraint and direct engagement with the people closest to the history.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D49972-44A8-459D-9A52-8BE0C0163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TREE 1898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0F892E-FF89-4C13-83DB-49EE64A0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34583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2407b624d4e9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21E45-E6AE-4056-BD2A-41653210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05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09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E0EB43-7C71-4168-8334-4E91177BE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858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3884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C3884B"/>
                </a:solidFill>
                <a:latin typeface="DejaVu Sans"/>
                <a:ea typeface="DejaVu Sans"/>
                <a:cs typeface="DejaVu Sans"/>
              </a:rPr>
              <a:t>THE ASK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C35014-B4C1-45DE-AA2F-5D524480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95375"/>
            <a:ext cx="476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6113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Help bring the buried record to the screen.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8D4E3C-DF6C-4919-85E9-FEB2566E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0"/>
            <a:ext cx="4857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rPr>
              <a:t>Seeking a producing partner</a:t>
            </a:r>
          </a:p>
          <a:p xmlns:a="http://schemas.openxmlformats.org/drawingml/2006/main">
            <a:pPr algn="l">
              <a:def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rPr>
              <a:t>Historical and cultural advisors</a:t>
            </a:r>
          </a:p>
          <a:p xmlns:a="http://schemas.openxmlformats.org/drawingml/2006/main">
            <a:pPr algn="l">
              <a:def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rPr>
              <a:t>Development financing</a:t>
            </a:r>
          </a:p>
          <a:p xmlns:a="http://schemas.openxmlformats.org/drawingml/2006/main">
            <a:pPr algn="l">
              <a:def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5DED4"/>
                </a:solidFill>
                <a:latin typeface="DejaVu Sans"/>
                <a:ea typeface="DejaVu Sans"/>
                <a:cs typeface="DejaVu Sans"/>
              </a:rPr>
              <a:t>Packaging and distribution guidance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2795D5-5748-4DA2-A30A-B0C422AC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05375"/>
            <a:ext cx="47625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rPr>
              <a:t>OG Harve</a:t>
            </a:r>
          </a:p>
          <a:p xmlns:a="http://schemas.openxmlformats.org/drawingml/2006/main">
            <a:pPr algn="l">
              <a:def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rPr>
              <a:t>Writer and Producer</a:t>
            </a:r>
          </a:p>
          <a:p xmlns:a="http://schemas.openxmlformats.org/drawingml/2006/main">
            <a:pPr algn="l">
              <a:def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rPr>
              <a:t>Reddyhouse Productions</a:t>
            </a:r>
          </a:p>
          <a:p xmlns:a="http://schemas.openxmlformats.org/drawingml/2006/main">
            <a:pPr algn="l">
              <a:def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rPr>
              <a:t>reddyhouseproductions.com</a:t>
            </a:r>
          </a:p>
          <a:p xmlns:a="http://schemas.openxmlformats.org/drawingml/2006/main">
            <a:pPr algn="l">
              <a:def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7AD"/>
                </a:solidFill>
                <a:latin typeface="DejaVu Sans"/>
                <a:ea typeface="DejaVu Sans"/>
                <a:cs typeface="DejaVu Sans"/>
              </a:rPr>
              <a:t>thetree1898.com</a:t>
            </a:r>
          </a:p>
        </p:txBody>
      </p:sp>
    </p:spTree>
    <p:extLst>
      <p:ext uri="{BB962C8B-B14F-4D97-AF65-F5344CB8AC3E}">
        <p14:creationId xmlns:p14="http://schemas.microsoft.com/office/powerpoint/2010/main" val="17110615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2026-09-27T02:08:37.7430000Z</dcterms:created>
  <dcterms:modified xsi:type="dcterms:W3CDTF">2026-09-27T02:08:37.7430000Z</dcterms:modified>
</coreProperties>
</file>