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d3c927e23b4959" /><Relationship Type="http://schemas.openxmlformats.org/officeDocument/2006/relationships/extended-properties" Target="/docProps/app.xml" Id="R0242358bae7a413c" /><Relationship Type="http://schemas.openxmlformats.org/officeDocument/2006/relationships/officeDocument" Target="/ppt/presentation.xml" Id="R2052fdd87ce145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eadc7bf38e74eae"/>
  </p:sldMasterIdLst>
  <p:notesMasterIdLst>
    <p:notesMasterId xmlns:r="http://schemas.openxmlformats.org/officeDocument/2006/relationships" r:id="Rb12d17319728475d"/>
  </p:notesMasterIdLst>
  <p:sldIdLst>
    <p:sldId xmlns:r="http://schemas.openxmlformats.org/officeDocument/2006/relationships" id="256" r:id="R8a832095081c47d8"/>
    <p:sldId xmlns:r="http://schemas.openxmlformats.org/officeDocument/2006/relationships" id="257" r:id="Rf35dd3571782414b"/>
    <p:sldId xmlns:r="http://schemas.openxmlformats.org/officeDocument/2006/relationships" id="258" r:id="R67e8398479894189"/>
    <p:sldId xmlns:r="http://schemas.openxmlformats.org/officeDocument/2006/relationships" id="259" r:id="Rc3af020bcd0d4e6c"/>
    <p:sldId xmlns:r="http://schemas.openxmlformats.org/officeDocument/2006/relationships" id="260" r:id="R118582501fab48d4"/>
    <p:sldId xmlns:r="http://schemas.openxmlformats.org/officeDocument/2006/relationships" id="261" r:id="Ra812be15c5224b1a"/>
    <p:sldId xmlns:r="http://schemas.openxmlformats.org/officeDocument/2006/relationships" id="262" r:id="R90548b50284f4309"/>
    <p:sldId xmlns:r="http://schemas.openxmlformats.org/officeDocument/2006/relationships" id="263" r:id="Rdbfc1ecdb13c4508"/>
    <p:sldId xmlns:r="http://schemas.openxmlformats.org/officeDocument/2006/relationships" id="264" r:id="R9b015d916df3412b"/>
    <p:sldId xmlns:r="http://schemas.openxmlformats.org/officeDocument/2006/relationships" id="265" r:id="Rc2af6d34588f4af7"/>
    <p:sldId xmlns:r="http://schemas.openxmlformats.org/officeDocument/2006/relationships" id="266" r:id="R7341e4ccc9e9438d"/>
    <p:sldId xmlns:r="http://schemas.openxmlformats.org/officeDocument/2006/relationships" id="267" r:id="Rcd807aee8ef34e4a"/>
    <p:sldId xmlns:r="http://schemas.openxmlformats.org/officeDocument/2006/relationships" id="268" r:id="R458ecb34943b4956"/>
    <p:sldId xmlns:r="http://schemas.openxmlformats.org/officeDocument/2006/relationships" id="269" r:id="R00d4658f2c5547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ce7eba56bc44ef" /><Relationship Type="http://schemas.openxmlformats.org/officeDocument/2006/relationships/slideMaster" Target="/ppt/slideMasters/slideMaster1.xml" Id="Rceadc7bf38e74eae" /><Relationship Type="http://schemas.openxmlformats.org/officeDocument/2006/relationships/notesMaster" Target="/ppt/notesMasters/notesMaster1.xml" Id="Rb12d17319728475d" /><Relationship Type="http://schemas.openxmlformats.org/officeDocument/2006/relationships/presProps" Target="/ppt/presProps.xml" Id="Rfdf212998a5940d1" /><Relationship Type="http://schemas.openxmlformats.org/officeDocument/2006/relationships/tableStyles" Target="/ppt/tableStyles.xml" Id="R265a16675e1b45c6" /><Relationship Type="http://schemas.openxmlformats.org/officeDocument/2006/relationships/slide" Target="/ppt/slides/slide1.xml" Id="R8a832095081c47d8" /><Relationship Type="http://schemas.openxmlformats.org/officeDocument/2006/relationships/slide" Target="/ppt/slides/slide2.xml" Id="Rf35dd3571782414b" /><Relationship Type="http://schemas.openxmlformats.org/officeDocument/2006/relationships/slide" Target="/ppt/slides/slide3.xml" Id="R67e8398479894189" /><Relationship Type="http://schemas.openxmlformats.org/officeDocument/2006/relationships/slide" Target="/ppt/slides/slide4.xml" Id="Rc3af020bcd0d4e6c" /><Relationship Type="http://schemas.openxmlformats.org/officeDocument/2006/relationships/slide" Target="/ppt/slides/slide5.xml" Id="R118582501fab48d4" /><Relationship Type="http://schemas.openxmlformats.org/officeDocument/2006/relationships/slide" Target="/ppt/slides/slide6.xml" Id="Ra812be15c5224b1a" /><Relationship Type="http://schemas.openxmlformats.org/officeDocument/2006/relationships/slide" Target="/ppt/slides/slide7.xml" Id="R90548b50284f4309" /><Relationship Type="http://schemas.openxmlformats.org/officeDocument/2006/relationships/slide" Target="/ppt/slides/slide8.xml" Id="Rdbfc1ecdb13c4508" /><Relationship Type="http://schemas.openxmlformats.org/officeDocument/2006/relationships/slide" Target="/ppt/slides/slide9.xml" Id="R9b015d916df3412b" /><Relationship Type="http://schemas.openxmlformats.org/officeDocument/2006/relationships/slide" Target="/ppt/slides/slide10.xml" Id="Rc2af6d34588f4af7" /><Relationship Type="http://schemas.openxmlformats.org/officeDocument/2006/relationships/slide" Target="/ppt/slides/slide11.xml" Id="R7341e4ccc9e9438d" /><Relationship Type="http://schemas.openxmlformats.org/officeDocument/2006/relationships/slide" Target="/ppt/slides/slide12.xml" Id="Rcd807aee8ef34e4a" /><Relationship Type="http://schemas.openxmlformats.org/officeDocument/2006/relationships/slide" Target="/ppt/slides/slide13.xml" Id="R458ecb34943b4956" /><Relationship Type="http://schemas.openxmlformats.org/officeDocument/2006/relationships/slide" Target="/ppt/slides/slide14.xml" Id="R00d4658f2c5547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135bcc4964b41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6422d4cb474c17" /><Relationship Type="http://schemas.openxmlformats.org/officeDocument/2006/relationships/notesMaster" Target="/ppt/notesMasters/notesMaster1.xml" Id="R5cfd143c32cd48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263d063e5847c0" /><Relationship Type="http://schemas.openxmlformats.org/officeDocument/2006/relationships/notesMaster" Target="/ppt/notesMasters/notesMaster1.xml" Id="R51e780202a9d4d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ff6794aae0496d" /><Relationship Type="http://schemas.openxmlformats.org/officeDocument/2006/relationships/notesMaster" Target="/ppt/notesMasters/notesMaster1.xml" Id="Raea6db0fe96a4f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15f5d696f549b8" /><Relationship Type="http://schemas.openxmlformats.org/officeDocument/2006/relationships/notesMaster" Target="/ppt/notesMasters/notesMaster1.xml" Id="R1f1757390c6942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1004aeea274195" /><Relationship Type="http://schemas.openxmlformats.org/officeDocument/2006/relationships/notesMaster" Target="/ppt/notesMasters/notesMaster1.xml" Id="R44a744d6fb20487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e6774766984f38" /><Relationship Type="http://schemas.openxmlformats.org/officeDocument/2006/relationships/notesMaster" Target="/ppt/notesMasters/notesMaster1.xml" Id="R2bb69cec0f1a4c5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6ec19c5d3d64222" /><Relationship Type="http://schemas.openxmlformats.org/officeDocument/2006/relationships/notesMaster" Target="/ppt/notesMasters/notesMaster1.xml" Id="R334a4d4a39004f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e8b126743d4f54" /><Relationship Type="http://schemas.openxmlformats.org/officeDocument/2006/relationships/notesMaster" Target="/ppt/notesMasters/notesMaster1.xml" Id="R5d6ee9666e3c4c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f13f5b2cfd949c9" /><Relationship Type="http://schemas.openxmlformats.org/officeDocument/2006/relationships/notesMaster" Target="/ppt/notesMasters/notesMaster1.xml" Id="Rf5c200e2e2754a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ec570a1b3f4b0b" /><Relationship Type="http://schemas.openxmlformats.org/officeDocument/2006/relationships/notesMaster" Target="/ppt/notesMasters/notesMaster1.xml" Id="R7a34cbb9315943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26162feccb341d0" /><Relationship Type="http://schemas.openxmlformats.org/officeDocument/2006/relationships/notesMaster" Target="/ppt/notesMasters/notesMaster1.xml" Id="Rcfba98486fd54eb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377e18b4c164070" /><Relationship Type="http://schemas.openxmlformats.org/officeDocument/2006/relationships/notesMaster" Target="/ppt/notesMasters/notesMaster1.xml" Id="R36d8e6fb459840f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62494537fd54d29" /><Relationship Type="http://schemas.openxmlformats.org/officeDocument/2006/relationships/notesMaster" Target="/ppt/notesMasters/notesMaster1.xml" Id="R228505afe7ac46c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488264ce52c4f39" /><Relationship Type="http://schemas.openxmlformats.org/officeDocument/2006/relationships/notesMaster" Target="/ppt/notesMasters/notesMaster1.xml" Id="Rd681b3a8134749a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Reddyhouse Productions original project. Visual development imagery.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posters used for private pitch reference. Hell Fest. The Blackening. Scream.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Contact and project websites current as of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aee195d431246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6408da2d7a4b0a" /><Relationship Type="http://schemas.openxmlformats.org/officeDocument/2006/relationships/slideLayout" Target="/ppt/slideLayouts/slideLayout1.xml" Id="R0784307947ee4d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784307947ee4d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a4ec1b2dd46c3" /><Relationship Type="http://schemas.openxmlformats.org/officeDocument/2006/relationships/image" Target="/ppt/media/image.png" Id="Rc07ed76f69a543c7" /><Relationship Type="http://schemas.openxmlformats.org/officeDocument/2006/relationships/notesSlide" Target="/ppt/notesSlides/notesSlide1.xml" Id="R22441530072f46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66219188ce4f9a" /><Relationship Type="http://schemas.openxmlformats.org/officeDocument/2006/relationships/image" Target="/ppt/media/image.jpeg" Id="Ra13e7b0ef2444f6d" /><Relationship Type="http://schemas.openxmlformats.org/officeDocument/2006/relationships/notesSlide" Target="/ppt/notesSlides/notesSlide2.xml" Id="R601a46a2f5d1489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c5c964d7c4fe1" /><Relationship Type="http://schemas.openxmlformats.org/officeDocument/2006/relationships/image" Target="/ppt/media/image2.png" Id="R847a35758bf84365" /><Relationship Type="http://schemas.openxmlformats.org/officeDocument/2006/relationships/notesSlide" Target="/ppt/notesSlides/notesSlide3.xml" Id="R42d7f025ab974c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0df2edd374f09" /><Relationship Type="http://schemas.openxmlformats.org/officeDocument/2006/relationships/image" Target="/ppt/media/image2.jpeg" Id="R5217d286f7224eff" /><Relationship Type="http://schemas.openxmlformats.org/officeDocument/2006/relationships/image" Target="/ppt/media/image3.png" Id="R4410b2612ea74869" /><Relationship Type="http://schemas.openxmlformats.org/officeDocument/2006/relationships/notesSlide" Target="/ppt/notesSlides/notesSlide4.xml" Id="R582d56c2116244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43aa1a631d4000" /><Relationship Type="http://schemas.openxmlformats.org/officeDocument/2006/relationships/image" Target="/ppt/media/image4.png" Id="R52828d5895bf4b60" /><Relationship Type="http://schemas.openxmlformats.org/officeDocument/2006/relationships/image" Target="/ppt/media/image5.png" Id="Re936b06621da4823" /><Relationship Type="http://schemas.openxmlformats.org/officeDocument/2006/relationships/notesSlide" Target="/ppt/notesSlides/notesSlide5.xml" Id="R75a4f951242242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8a686de214493f" /><Relationship Type="http://schemas.openxmlformats.org/officeDocument/2006/relationships/image" Target="/ppt/media/image6.png" Id="R1161871dbd544943" /><Relationship Type="http://schemas.openxmlformats.org/officeDocument/2006/relationships/image" Target="/ppt/media/image7.png" Id="Rab57c0c4d2754052" /><Relationship Type="http://schemas.openxmlformats.org/officeDocument/2006/relationships/notesSlide" Target="/ppt/notesSlides/notesSlide6.xml" Id="R991018de17614b2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93ca5da0b54a9b" /><Relationship Type="http://schemas.openxmlformats.org/officeDocument/2006/relationships/image" Target="/ppt/media/image3.jpeg" Id="Rb579a70187ab4162" /><Relationship Type="http://schemas.openxmlformats.org/officeDocument/2006/relationships/notesSlide" Target="/ppt/notesSlides/notesSlide7.xml" Id="R74c30246dd2e4a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4cd9b6d5c4411c" /><Relationship Type="http://schemas.openxmlformats.org/officeDocument/2006/relationships/image" Target="/ppt/media/image4.jpeg" Id="R789738fe8aed46ea" /><Relationship Type="http://schemas.openxmlformats.org/officeDocument/2006/relationships/image" Target="/ppt/media/image5.jpeg" Id="R10ed248299fd4801" /><Relationship Type="http://schemas.openxmlformats.org/officeDocument/2006/relationships/image" Target="/ppt/media/image6.jpeg" Id="Rba5c04541db74589" /><Relationship Type="http://schemas.openxmlformats.org/officeDocument/2006/relationships/image" Target="/ppt/media/image7.jpeg" Id="R888e610d33f3439b" /><Relationship Type="http://schemas.openxmlformats.org/officeDocument/2006/relationships/notesSlide" Target="/ppt/notesSlides/notesSlide8.xml" Id="Re9f6b226840f47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fd506b8c15488e" /><Relationship Type="http://schemas.openxmlformats.org/officeDocument/2006/relationships/image" Target="/ppt/media/image8.jpeg" Id="Rfe15c587a0054a02" /><Relationship Type="http://schemas.openxmlformats.org/officeDocument/2006/relationships/image" Target="/ppt/media/image9.jpeg" Id="R00288c0a8e3049fe" /><Relationship Type="http://schemas.openxmlformats.org/officeDocument/2006/relationships/notesSlide" Target="/ppt/notesSlides/notesSlide9.xml" Id="Raf1054140a1e4b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c998ea352b4bde" /><Relationship Type="http://schemas.openxmlformats.org/officeDocument/2006/relationships/image" Target="/ppt/media/image8.png" Id="R135c6f0a1bae4818" /><Relationship Type="http://schemas.openxmlformats.org/officeDocument/2006/relationships/notesSlide" Target="/ppt/notesSlides/notesSlide10.xml" Id="Rbd7f921eb24b438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88451b6bd64637" /><Relationship Type="http://schemas.openxmlformats.org/officeDocument/2006/relationships/image" Target="/ppt/media/image9.png" Id="R426a174a30d844d8" /><Relationship Type="http://schemas.openxmlformats.org/officeDocument/2006/relationships/notesSlide" Target="/ppt/notesSlides/notesSlide11.xml" Id="R73e972375bb846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97692b45d443c9" /><Relationship Type="http://schemas.openxmlformats.org/officeDocument/2006/relationships/image" Target="/ppt/media/image10.png" Id="R6f98205d009847de" /><Relationship Type="http://schemas.openxmlformats.org/officeDocument/2006/relationships/notesSlide" Target="/ppt/notesSlides/notesSlide12.xml" Id="R21d3807c80ed41c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12964059914007" /><Relationship Type="http://schemas.openxmlformats.org/officeDocument/2006/relationships/image" Target="/ppt/media/image11.png" Id="Rbbebc0f15cc845c8" /><Relationship Type="http://schemas.openxmlformats.org/officeDocument/2006/relationships/notesSlide" Target="/ppt/notesSlides/notesSlide13.xml" Id="Rb429cc49a922402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1b8f45ec24c3a" /><Relationship Type="http://schemas.openxmlformats.org/officeDocument/2006/relationships/image" Target="/ppt/media/image12.png" Id="Rc05c1d307efd477d" /><Relationship Type="http://schemas.openxmlformats.org/officeDocument/2006/relationships/notesSlide" Target="/ppt/notesSlides/notesSlide14.xml" Id="R469f4cad624544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7ed76f69a543c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F560BF-1194-4E57-814A-13F62191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048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090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EF0522-7BE2-4C64-A631-9308F673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A8AF6-86CF-484D-A7B2-68F2ED60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4000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RED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THREADS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AC8AC0-22EB-43B4-866F-64D6B716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714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E7D3A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E7D3A3"/>
                </a:solidFill>
                <a:latin typeface="DejaVu Sans"/>
                <a:ea typeface="DejaVu Sans"/>
                <a:cs typeface="DejaVu Sans"/>
              </a:rPr>
              <a:t>A character driven haunted castle slasher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E7807E-4A81-4FDF-B97A-AA564E011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Feature film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72C558-94E6-4DD2-9E86-2BF208F03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8B4A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B8B4AE"/>
                </a:solidFill>
                <a:latin typeface="DejaVu Sans"/>
                <a:ea typeface="DejaVu Sans"/>
                <a:cs typeface="DejaVu Sans"/>
              </a:rPr>
              <a:t>Proof of concept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6426951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66360A-F8F9-48A3-A2A1-95F02FBC2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HOOK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E088B9-DB17-42D8-AC1A-5F07EA61E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audience sees a show. The killer sees cover.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7DACDA-DE81-46FD-990A-DFC64C8D6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3e7b0ef2444f6d"/>
          <a:srcRect xmlns:a="http://schemas.openxmlformats.org/drawingml/2006/main" l="18278" t="0" r="182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00875" y="1714500"/>
            <a:ext cx="4619625" cy="4095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02FB8-807D-4FC2-BD4D-10930F7B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LOGLINE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DC49F3-E14E-40B3-B55A-864434CF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When a struggling cameraman and his singer best friend take seasonal jobs at a sprawling Halloween attraction, they capture evidence of a murder and discover that matching costumes let a killer move through the crowd without being seen.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3CDCA7-C144-422A-9AEE-B7A4BAF0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95750"/>
            <a:ext cx="590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PROMISE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1007B-9ACC-4495-83B6-104D77EE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19600"/>
            <a:ext cx="5905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social slasher built around friendship, backstage chaos and the fear that the person beside you may be wearing someone else’s face.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82DF3-5155-43F5-96F0-03E58CB6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026A65-00E1-4E38-8BE5-B609690AA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838282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9DB78A-7038-4872-B5D6-5157E4C3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WORLD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5C08F-EB72-4809-8112-BAF6BBF1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Haunted Castle gives the story its engine.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B11F37-39F6-4F62-B206-D29DA084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7a35758bf84365"/>
          <a:srcRect xmlns:a="http://schemas.openxmlformats.org/drawingml/2006/main" l="6227" t="0" r="622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57350"/>
            <a:ext cx="6667500" cy="4286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B8E4A2-CD45-4C70-B77C-8F1F7450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80975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TWO NIGHTS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15A1A-D4DF-49EB-AA97-5AF6F7E03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133600"/>
            <a:ext cx="3905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Night one plants the murders inside a working attraction. Night two turns every performer, guest and dark passage into a possible threat.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DA97A-3226-480D-B8CB-E3C28F14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71475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REAL PRODUCTION VALUE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E7EDE2-1D6A-4902-BA8C-5A10BB2E9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38600"/>
            <a:ext cx="3905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Castle of Muskogee offers towers, pathways, performance spaces and crowds that already feel cinematic. Location access is tentatively agreed pending final paperwork.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663446-1E67-45A0-AC33-C4804FEFB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0469AB-31B9-41FE-A04B-68480008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37734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CC5DE8-3AEB-4EEC-B634-CB6B3EF87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NATE COLE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729E6D-E196-44AE-BA22-7B8C6F4C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9301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A cameraman who notices what everyone else misses.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F11794-6DC5-4F23-AEE5-A26B26C5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17d286f7224eff"/>
          <a:srcRect xmlns:a="http://schemas.openxmlformats.org/drawingml/2006/main" l="11875" t="0" r="1187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57350"/>
            <a:ext cx="5810250" cy="4286250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10b2612ea74869"/>
          <a:srcRect xmlns:a="http://schemas.openxmlformats.org/drawingml/2006/main" l="0" t="10274" r="0" b="102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34200" y="1657350"/>
            <a:ext cx="4686300" cy="2095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82D173-FEAA-485A-B5A0-29ED99BB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000500"/>
            <a:ext cx="4686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CHARACTER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65514-A946-4156-B177-0E03F225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24350"/>
            <a:ext cx="4686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Nate is a rapper, video creator and new in park cameraman. His camera records a body being dragged after the attraction closes. By morning the trail remains, but the body is gone.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AB66E-27E7-4864-B098-B1DCD135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98B780-80F8-407A-8A81-75FA97A0E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944253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F9D249-E0F1-4F79-A9B7-907E9ED8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MIKE MERCER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06EB86-E34F-4200-97A6-5F4DC9014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408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bigger presence with the warmest voice in the room.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3E51E2-E895-47CC-9382-991A2F063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828d5895bf4b60"/>
          <a:srcRect xmlns:a="http://schemas.openxmlformats.org/drawingml/2006/main" l="11855" t="0" r="1185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57350"/>
            <a:ext cx="5810250" cy="4286250"/>
          </a:xfrm>
          <a:prstGeom xmlns:a="http://schemas.openxmlformats.org/drawingml/2006/main" prst="rect">
            <a:avLst/>
          </a:prstGeom>
        </p:spPr>
      </p:pic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36b06621da4823"/>
          <a:srcRect xmlns:a="http://schemas.openxmlformats.org/drawingml/2006/main" l="0" t="10274" r="0" b="102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34200" y="1657350"/>
            <a:ext cx="4686300" cy="20955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0F4563-45F9-4A3F-AF85-93C707A8A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000500"/>
            <a:ext cx="4686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CHARACTER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7084F-BE89-443A-A4F7-0D94CDA7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324350"/>
            <a:ext cx="4686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Mike is an R and B and gospel singer working as the Executioner. He needs the job, wants to rebuild trust with Shelly and keeps Nate grounded when the footage turns their seasonal gig into a nightmare.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45352-52BC-4D3B-81DC-86CC2C68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C7D13F-131F-455C-99E4-28359286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896394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797275-02AF-4717-BD69-53FC89819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BERNIE AND THE RED THREADS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1EB7B0-DCBB-4FEE-8E0E-E68809C86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suspects already belong in the dark.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6B7419-3AFE-49A5-BA28-6D40DA5A8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61871dbd544943"/>
          <a:srcRect xmlns:a="http://schemas.openxmlformats.org/drawingml/2006/main" l="0" t="14865" r="0" b="148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714500"/>
            <a:ext cx="3524250" cy="3714750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57c0c4d2754052"/>
          <a:srcRect xmlns:a="http://schemas.openxmlformats.org/drawingml/2006/main" l="0" t="20967" r="0" b="209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33875" y="1714500"/>
            <a:ext cx="7286625" cy="2381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D81B20-21A7-4AF4-85C1-D7CDC371B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40055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BERNIE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61E461-EA63-47ED-B614-DD5438986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724400"/>
            <a:ext cx="3333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snake keeper whose grief and private rituals make him impossible to dismiss.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522FE8-D1D4-47CB-B4F5-C55D68BEF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400550"/>
            <a:ext cx="3714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RED THREADS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E4987D-6C4A-4209-8215-D602C759A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724400"/>
            <a:ext cx="3714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Seven performers share the same mask and costume. Only six have assigned roles. The missing identity becomes the film’s central visual clue.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23FC82-8C90-4EF3-99AC-ADE640928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D6D937-6BDF-40AE-A65E-5121B6B14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967347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FDD2FE-4006-4F5E-A0B2-3A677575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STORY MOVEMENT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4A9FA-5540-401C-AC51-440CA8CE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mystery tightens while the attraction stays open.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BBD75-919E-4C19-8D1D-8BE1F43FA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79a70187ab4162"/>
          <a:srcRect xmlns:a="http://schemas.openxmlformats.org/drawingml/2006/main" l="25625" t="0" r="256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57350"/>
            <a:ext cx="3714750" cy="4286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28E2E-C89B-4463-B358-9C69172B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176212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NIGHT ONE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08716E-FB22-4158-8763-364AB0250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085975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Nate and Mike settle into the job. A violent encounter disappears into the noise of the attraction. Nate’s camera sees more than he does.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0AAA38-1532-489C-940E-9B631A293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762125"/>
            <a:ext cx="3143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MORNING AFTER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A73B21-A44A-41BC-92F1-0A9960DE9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85975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footage shows a body drag. Nate and Mike follow the route. The trail ends with no body and no witness willing to admit what they saw.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83810D-C001-4319-A8D0-43CAF76F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286250"/>
            <a:ext cx="6619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NIGHT TWO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926771-9695-4306-9D59-093A6F59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4610100"/>
            <a:ext cx="6619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castle opens again. Every matching costume creates a fresh suspect while separate secrets make the truth harder to isolate.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B4F91F-B382-40D9-AE49-7A85509C9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091CDD-5A78-44E8-A530-7C6C42A9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5059101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BAAF60-3FC6-42CC-91B3-695C71DC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MOOD AND TONE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BFAABC-C7CC-4301-A6F8-9856E9F28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2351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A slasher with tension, humor and a crowded social world.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52348C-B463-4211-BEF9-69BB54E4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9738fe8aed46ea"/>
          <a:stretch xmlns:a="http://schemas.openxmlformats.org/drawingml/2006/main"/>
        </p:blipFill>
        <p:spPr>
          <a:xfrm xmlns:a="http://schemas.openxmlformats.org/drawingml/2006/main">
            <a:off x="552450" y="1829197"/>
            <a:ext cx="2000250" cy="2961481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ed248299fd4801"/>
          <a:stretch xmlns:a="http://schemas.openxmlformats.org/drawingml/2006/main"/>
        </p:blipFill>
        <p:spPr>
          <a:xfrm xmlns:a="http://schemas.openxmlformats.org/drawingml/2006/main">
            <a:off x="2762250" y="1829360"/>
            <a:ext cx="2000250" cy="2961154"/>
          </a:xfrm>
          <a:prstGeom xmlns:a="http://schemas.openxmlformats.org/drawingml/2006/main" prst="rect">
            <a:avLst/>
          </a:prstGeom>
        </p:spPr>
      </p:pic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5c04541db74589"/>
          <a:stretch xmlns:a="http://schemas.openxmlformats.org/drawingml/2006/main"/>
        </p:blipFill>
        <p:spPr>
          <a:xfrm xmlns:a="http://schemas.openxmlformats.org/drawingml/2006/main">
            <a:off x="4972050" y="1828271"/>
            <a:ext cx="2000250" cy="296333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976846-13AE-4AD4-8C65-4CB2E2A2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482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HELL FEST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1B71CD-1F8F-45FA-9DF3-BD75FCD0E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37210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A working attraction gives danger a place to hide.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BD2E14-C8A7-43D3-AEFC-9BC3F5137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0482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BLACKENING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0C0D2-233C-45B4-9F54-BA5C12399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537210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Black friendship and humor shape the point of view.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062C19-C288-43D3-AF50-3E4269B2E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048250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SCREAM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46C85-442C-4E47-B948-49DB5243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372100"/>
            <a:ext cx="200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Suspicion travels through a cast that knows the rules.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8e610d33f3439b"/>
          <a:srcRect xmlns:a="http://schemas.openxmlformats.org/drawingml/2006/main" l="20139" t="0" r="201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1809750"/>
            <a:ext cx="4095750" cy="3857625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DB112A-5254-437A-A733-7ED453CD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3462FB-1A7C-47F4-8C31-C04F3A6A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1209575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B00ED7-E197-4B2A-8CDE-82A40C04C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COMEDY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DEE104-FAD2-47B9-9BAF-F5F45BE6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Nate and Mike keep the audience inside the fear.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AE5BC8-FC57-4D23-96EF-CB8C9D16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15c587a0054a02"/>
          <a:stretch xmlns:a="http://schemas.openxmlformats.org/drawingml/2006/main"/>
        </p:blipFill>
        <p:spPr>
          <a:xfrm xmlns:a="http://schemas.openxmlformats.org/drawingml/2006/main">
            <a:off x="572280" y="1762125"/>
            <a:ext cx="2293964" cy="3476625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288c0a8e3049fe"/>
          <a:stretch xmlns:a="http://schemas.openxmlformats.org/drawingml/2006/main"/>
        </p:blipFill>
        <p:spPr>
          <a:xfrm xmlns:a="http://schemas.openxmlformats.org/drawingml/2006/main">
            <a:off x="3143250" y="1773097"/>
            <a:ext cx="2333625" cy="345468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F0BE9F-B5B7-45CA-870F-28936204B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952625"/>
            <a:ext cx="523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RHYTHM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8D5AEF-F565-4CED-A389-379E5ACAA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276475"/>
            <a:ext cx="5238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Their humor comes from history, frustration and the way close friends talk when panic gives them no time to perform for anyone else.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1FCAF-287C-40FA-8B67-EB0D72D38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000500"/>
            <a:ext cx="523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BALANCE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3FA06-8D56-493C-8E6C-0D1C49DD0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324350"/>
            <a:ext cx="5238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friendship stays funny because it is specific. The danger stays real because the joke never erases the consequence.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CB219F-C2DA-4AB8-9D68-98062FCCA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04666B-C681-4F82-A74C-2961BA0D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610294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3B073A-AA28-4B3A-AC5B-2A476470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AUDIENCE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F7F14-6E49-458D-9178-688EDC6C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A theatrical horror film with an event ready setting.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6CCE28-E474-42F7-BB14-BB9AD9BB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5c6f0a1bae4818"/>
          <a:srcRect xmlns:a="http://schemas.openxmlformats.org/drawingml/2006/main" l="11855" t="0" r="1185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10250" y="1657350"/>
            <a:ext cx="5810250" cy="4286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AB55C-482B-48F4-854A-293866D4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05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PRIMARY AUDIENCE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B5BB4-BBB3-453A-8822-AC71D42E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228850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Horror viewers ages 18 to 39 who see scary movies as a group experience.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644C1-0AC2-4D7A-959F-86EF60F20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42900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SECONDARY AUDIENCE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7878C-B4FF-490C-A834-6A9A51B9B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52850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Black moviegoers and viewers drawn to character driven genre films with comedy, mystery and repeatable mythology.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400DDC-DE0B-43FB-8C6A-FDF47419E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9587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RELEASE LANE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487B92-7D97-485A-8844-B2B607C7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19725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Halloween theatrical play followed by streaming and home entertainment.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F34F2-82C9-4550-840F-C4ECED339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60ED2D-B70A-4996-B86F-FE38ECA5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5120925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BBC85C-25BE-419C-B4FA-4DDCF58AC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PRODUCTION ADVANTAGE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F08E2-2F7A-4C8C-BB6B-95D5ACE4E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contained world already has scale on screen.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BED648-8B6C-483A-A31B-A432A0369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6a174a30d844d8"/>
          <a:srcRect xmlns:a="http://schemas.openxmlformats.org/drawingml/2006/main" l="10604" t="0" r="1060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1657350"/>
            <a:ext cx="6000750" cy="4286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3ADA7C-71A7-42A8-9769-2742A71D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80975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LOCATION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08B377-643B-4E4C-B383-1B9B2C15F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33600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castle delivers practical sets, pathways, crowds and built in atmosphere without constructing a full horror world from scratch.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5BC015-62F1-4762-9665-8EDBD1D2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5762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EXECUTION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E15B52-DCCF-4E04-B9E0-039C799DB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181475"/>
            <a:ext cx="4286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The proof of concept can test the central camera clue, Nate and Mike’s chemistry and the Red Threads costume before the feature package is complete.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77EA6A-031C-48D8-A0F6-58BCCAC7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228478-E4EA-4D63-9F68-0D1AF139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7282228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8392A4-1547-4999-ABCF-8B7F6B1B9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MARKET 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930085-4F22-4174-B9B0-BCA6E227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A contained feature with a recognizable genre lane.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846A10-72D3-45FF-848D-B5BA4D087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5ED895-06F4-4DB1-8194-2E24359A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49530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171719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5D8348-DA94-4EB1-A521-5F4C6BC7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38375"/>
            <a:ext cx="4191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$4M to $6M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21CA56-D61F-4577-B34C-03BF856D5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00375"/>
            <a:ext cx="4191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Working production target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F4A42F-D777-4486-9E96-798F633DA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67125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8D3CC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D8D3CC"/>
                </a:solidFill>
                <a:latin typeface="DejaVu Sans"/>
                <a:ea typeface="DejaVu Sans"/>
                <a:cs typeface="DejaVu Sans"/>
              </a:rPr>
              <a:t>Designed for practical locations, limited company moves and a controlled effects plan.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98205d009847de"/>
          <a:srcRect xmlns:a="http://schemas.openxmlformats.org/drawingml/2006/main" l="3491" t="0" r="34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53125" y="1809750"/>
            <a:ext cx="5667375" cy="34290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FF13B8-AA3F-44DD-A250-F35AA7DD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5476875"/>
            <a:ext cx="5667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FAAA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FAAA3"/>
                </a:solidFill>
                <a:latin typeface="DejaVu Sans"/>
                <a:ea typeface="DejaVu Sans"/>
                <a:cs typeface="DejaVu Sans"/>
              </a:rPr>
              <a:t>The budget remains a development target until the screenplay, schedule and department estimates are locked.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7D96AC-E9DD-4320-A4D9-E31DF5C9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26CF6B-A9BD-477A-9F26-D4C53C93D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0623042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9959D-F3FA-4279-B93C-6D6D3386B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38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CURRENT POSITION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4009F7-2117-4919-B281-7EE97A95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28650"/>
            <a:ext cx="1104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95888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F7F4EE"/>
                </a:solidFill>
                <a:latin typeface="DejaVu Sans"/>
                <a:ea typeface="DejaVu Sans"/>
                <a:cs typeface="DejaVu Sans"/>
              </a:rPr>
              <a:t>The project has a clear path to a finance ready package.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128C1D-25ED-41A9-8F52-F9C3A4C5F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51F2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35D885-A12A-4064-B712-0A420CB63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IN PLACE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E80010-9FA7-4606-8AD7-7B3EDBA3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13360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Feature concept and screenplay development. Castle relationship pending final agreement. Visual development footage. Reddyhouse Productions project site.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54DDD-BC9F-4C07-9C1E-2651D2AE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80975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NEXT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110659-9589-497B-B923-183DA783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3360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ECE7DF"/>
                </a:solidFill>
                <a:latin typeface="DejaVu Sans"/>
                <a:ea typeface="DejaVu Sans"/>
                <a:cs typeface="DejaVu Sans"/>
              </a:rPr>
              <a:t>Complete the creator rewrite. Shoot the proof of concept. Lock the location agreement. Build the schedule, budget and production team around the finished script.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ebc0f15cc845c8"/>
          <a:srcRect xmlns:a="http://schemas.openxmlformats.org/drawingml/2006/main" l="0" t="37217" r="0" b="3721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2450" y="4476750"/>
            <a:ext cx="10591800" cy="15240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1152B0-E063-4A24-94FE-372CAD00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534150"/>
            <a:ext cx="5334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defRPr>
            </a:pPr>
            <a:r>
              <a:rPr sz="675" b="0">
                <a:solidFill>
                  <a:srgbClr val="8F8B84"/>
                </a:solidFill>
                <a:latin typeface="DejaVu Sans"/>
                <a:ea typeface="DejaVu Sans"/>
                <a:cs typeface="DejaVu Sans"/>
              </a:rPr>
              <a:t>REDDYHOUSE PRODUCTIONS   THE RED THREADS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68CC38-1FEF-49CA-9DAF-18D48DC36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7600" y="6515100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675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8361688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0B0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5c1d307efd477d"/>
          <a:srcRect xmlns:a="http://schemas.openxmlformats.org/drawingml/2006/main" l="3478" t="0" r="347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459046-2860-4316-B25E-E15107331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9090A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C3CC5-374A-492E-933D-EB88FB9F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239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51F2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B51F2E"/>
                </a:solidFill>
                <a:latin typeface="DejaVu Sans"/>
                <a:ea typeface="DejaVu Sans"/>
                <a:cs typeface="DejaVu Sans"/>
              </a:rPr>
              <a:t>THE ASK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33C77-FA14-46A9-B4A8-E3FA691D7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04900"/>
            <a:ext cx="50006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Help turn the eighth figure into a feature.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0D4A9E-5C91-457B-9B56-28C61989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619375"/>
            <a:ext cx="4953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E7E2D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7E2DA"/>
                </a:solidFill>
                <a:latin typeface="DejaVu Sans"/>
                <a:ea typeface="DejaVu Sans"/>
                <a:cs typeface="DejaVu Sans"/>
              </a:rPr>
              <a:t>Seeking a producing partner</a:t>
            </a:r>
          </a:p>
          <a:p xmlns:a="http://schemas.openxmlformats.org/drawingml/2006/main">
            <a:pPr algn="l">
              <a:defRPr sz="1800" b="0">
                <a:solidFill>
                  <a:srgbClr val="E7E2D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7E2DA"/>
                </a:solidFill>
                <a:latin typeface="DejaVu Sans"/>
                <a:ea typeface="DejaVu Sans"/>
                <a:cs typeface="DejaVu Sans"/>
              </a:rPr>
              <a:t>Development and proof of concept financing</a:t>
            </a:r>
          </a:p>
          <a:p xmlns:a="http://schemas.openxmlformats.org/drawingml/2006/main">
            <a:pPr algn="l">
              <a:defRPr sz="1800" b="0">
                <a:solidFill>
                  <a:srgbClr val="E7E2D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E7E2DA"/>
                </a:solidFill>
                <a:latin typeface="DejaVu Sans"/>
                <a:ea typeface="DejaVu Sans"/>
                <a:cs typeface="DejaVu Sans"/>
              </a:rPr>
              <a:t>Packaging and distribution guidance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BF6884-F679-4A9B-9F9A-7734D0A1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762500"/>
            <a:ext cx="4476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rPr>
              <a:t>OG Harve</a:t>
            </a:r>
          </a:p>
          <a:p xmlns:a="http://schemas.openxmlformats.org/drawingml/2006/main">
            <a:pPr algn="l">
              <a:def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rPr>
              <a:t>Writer and Producer</a:t>
            </a:r>
          </a:p>
          <a:p xmlns:a="http://schemas.openxmlformats.org/drawingml/2006/main">
            <a:pPr algn="l">
              <a:def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rPr>
              <a:t>Reddyhouse Productions</a:t>
            </a:r>
          </a:p>
          <a:p xmlns:a="http://schemas.openxmlformats.org/drawingml/2006/main">
            <a:pPr algn="l">
              <a:def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rPr>
              <a:t>reddyhouseproductions.com</a:t>
            </a:r>
          </a:p>
          <a:p xmlns:a="http://schemas.openxmlformats.org/drawingml/2006/main">
            <a:pPr algn="l">
              <a:def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FB9B0"/>
                </a:solidFill>
                <a:latin typeface="DejaVu Sans"/>
                <a:ea typeface="DejaVu Sans"/>
                <a:cs typeface="DejaVu Sans"/>
              </a:rPr>
              <a:t>theredthreadsmovie.com</a:t>
            </a:r>
          </a:p>
        </p:txBody>
      </p:sp>
    </p:spTree>
    <p:extLst>
      <p:ext uri="{BB962C8B-B14F-4D97-AF65-F5344CB8AC3E}">
        <p14:creationId xmlns:p14="http://schemas.microsoft.com/office/powerpoint/2010/main" val="1621421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2026-09-27T02:27:41.4690000Z</dcterms:created>
  <dcterms:modified xsi:type="dcterms:W3CDTF">2026-09-27T02:27:41.4690000Z</dcterms:modified>
</coreProperties>
</file>